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57" r:id="rId4"/>
    <p:sldId id="326" r:id="rId5"/>
    <p:sldId id="330" r:id="rId6"/>
    <p:sldId id="331" r:id="rId7"/>
    <p:sldId id="327" r:id="rId8"/>
    <p:sldId id="312" r:id="rId9"/>
    <p:sldId id="32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2"/>
    <p:restoredTop sz="77189"/>
  </p:normalViewPr>
  <p:slideViewPr>
    <p:cSldViewPr snapToGrid="0" snapToObjects="1">
      <p:cViewPr varScale="1">
        <p:scale>
          <a:sx n="77" d="100"/>
          <a:sy n="77" d="100"/>
        </p:scale>
        <p:origin x="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C2643-104D-4646-BFCE-CBB882443210}" type="datetimeFigureOut">
              <a:rPr lang="en-US" smtClean="0"/>
              <a:t>2/24/19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D87CE-7F93-A443-848A-322A57DD8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58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D87CE-7F93-A443-848A-322A57DD85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73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D87CE-7F93-A443-848A-322A57DD85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05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D87CE-7F93-A443-848A-322A57DD85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00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Same for the prototypes as well.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D87CE-7F93-A443-848A-322A57DD85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62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D87CE-7F93-A443-848A-322A57DD85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66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D87CE-7F93-A443-848A-322A57DD85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63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D87CE-7F93-A443-848A-322A57DD85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94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D87CE-7F93-A443-848A-322A57DD85A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95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D87CE-7F93-A443-848A-322A57DD85A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38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B94C4-D63C-C641-9595-9CD948BF9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EDD6B6-4659-C446-A3E7-D2DB81D1C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23D38-1191-7748-8277-C1E7A6806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386C-6871-6541-A868-2D210D138B0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514B4-56A7-9B40-841A-1CBE29267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25266-EB29-364F-B2F9-8F0EADB9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90B6-3DF2-3348-B4F8-290422C8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3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07ABB-6BDB-0946-9B91-808049C5C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FC1E29-2747-C741-96B4-046680DEB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9A757-4485-6D4E-BC69-3D71393FB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386C-6871-6541-A868-2D210D138B0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94242-9486-8841-A07C-DEB69A6F5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4B84F-C1D5-224E-AD9F-73BFA7D99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90B6-3DF2-3348-B4F8-290422C8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7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4E7367-BE86-504A-A1FB-7ACD0A1DCA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DF226C-2827-8C42-A1A9-3BDC1298A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E712C-9D83-D345-A6E5-3F1519FD0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386C-6871-6541-A868-2D210D138B0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95270-2ADD-7940-B6E4-FEF838A9D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3810F-E095-4D43-9A1A-A67443E2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90B6-3DF2-3348-B4F8-290422C8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1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93E1D-BDAA-4647-96F3-E0CB4E89B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E63C5-8FF8-3F4B-81C1-44277E14D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B3C7C-3AB3-DB40-9097-FF454A3E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386C-6871-6541-A868-2D210D138B0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26A75-3B39-B243-A832-B88AA3B6B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F98E2-3B36-3342-A0DD-D85AA405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90B6-3DF2-3348-B4F8-290422C8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0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0991F-654F-D948-9FF3-7E71606A7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A6458-1F05-A040-ADD1-625323FA7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2F9ED-1A9C-804C-AA1F-1D6595A4A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386C-6871-6541-A868-2D210D138B0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36847-BE40-8241-A18E-26D0E1E8C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62A53-1D58-DC4C-BE14-ADF2CFB93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90B6-3DF2-3348-B4F8-290422C8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4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1ED7-DB0D-1743-9D5F-44994622B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6DA7-4D19-BD4B-A164-7F46A002B9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B8E3DA-F18B-884D-9B9B-47AF51141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B8F9D1-3244-834F-B086-C965E2663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386C-6871-6541-A868-2D210D138B0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FC85A-C02E-B240-8812-54D521155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C543CC-21CF-F54A-A283-6E49089D4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90B6-3DF2-3348-B4F8-290422C8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0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132E0-B880-964D-A1B7-CB618E08A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72445-86AE-1B4E-A29A-B99B611AB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9AC26-53C7-ED4C-BD9B-C00D8CDB2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59F638-4C54-4745-925D-8E7C7513B8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6BEED9-1B43-D642-B662-9948C84F2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6199FB-8D2E-AC47-B1BE-DA327EADA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386C-6871-6541-A868-2D210D138B0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41B330-D9DF-4340-B284-EBCC40562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5344A8-5A9D-5043-84F7-765C4D54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90B6-3DF2-3348-B4F8-290422C8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0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EDC49-0BE5-CB49-B566-1B4E788CD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44C2CE-AC0D-A241-BE84-6C336F57C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386C-6871-6541-A868-2D210D138B0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10EDBF-8B81-2947-97CC-259C5C0F2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F1A2AC-1648-FB4C-A93E-66114A13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90B6-3DF2-3348-B4F8-290422C8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1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335EED-D8A9-5C4E-B8AE-B9EBE6220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386C-6871-6541-A868-2D210D138B0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7E1BAB-64BE-B64E-87A4-71E0A5B80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E92442-1098-D14E-AFAC-9F876A79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90B6-3DF2-3348-B4F8-290422C8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822D4-3845-A848-8405-3372CD9DE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3F2CB-05D8-A94B-B204-C17C86077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34C4C-1D2C-C847-B185-CFE5CDE24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B446D-285D-5D4F-8501-528293E4A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386C-6871-6541-A868-2D210D138B0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1E76EF-ADD9-F449-902D-D732087AD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13713-08C8-9F44-BAA9-5AC55DB46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90B6-3DF2-3348-B4F8-290422C8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E0B19-DC07-1A48-A351-4D022A50F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FA2E82-95C3-1944-87E3-65D50370D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46376-5FC5-C64B-8B53-72BFA2D0D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730B2-744B-5E44-B035-0CBDDE67E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386C-6871-6541-A868-2D210D138B0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7A246-F8B6-C748-9F3E-AB658ED0C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21105-7E94-2F4C-BF6D-CA414FB33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90B6-3DF2-3348-B4F8-290422C8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D859F5-BF8E-1448-85D0-CBA0D2B1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B01DF-52B3-1D4F-B77B-B4F69A9A5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CA67C-6F96-7E45-A454-97AAC3452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A386C-6871-6541-A868-2D210D138B07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6AF28-BE01-FD4C-9170-8B2FCC4E5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A6E17-3600-8E4B-971D-C4ED6363F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90B6-3DF2-3348-B4F8-290422C8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D3027-1C0E-914D-B66A-BCF375286F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7895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C++</a:t>
            </a:r>
            <a:br>
              <a:rPr lang="en-US" dirty="0"/>
            </a:br>
            <a:r>
              <a:rPr lang="en-US" dirty="0"/>
              <a:t>(the rest of chapter 7)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29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3B7EB-1CC6-2A41-85C3-D0E9A8C23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8266" y="819806"/>
            <a:ext cx="7865533" cy="4792718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Passing Objects to Functions</a:t>
            </a:r>
          </a:p>
          <a:p>
            <a:pPr marL="0" indent="0">
              <a:buNone/>
            </a:pPr>
            <a:r>
              <a:rPr lang="en-US" dirty="0"/>
              <a:t>Constant Reference Parameters</a:t>
            </a:r>
          </a:p>
          <a:p>
            <a:pPr marL="0" indent="0">
              <a:buNone/>
            </a:pPr>
            <a:r>
              <a:rPr lang="en-US" dirty="0"/>
              <a:t>Returning an Object From A Function</a:t>
            </a:r>
          </a:p>
          <a:p>
            <a:pPr marL="0" indent="0">
              <a:buNone/>
            </a:pPr>
            <a:r>
              <a:rPr lang="en-US" dirty="0"/>
              <a:t>Copy Constructors</a:t>
            </a:r>
          </a:p>
          <a:p>
            <a:pPr marL="0" indent="0">
              <a:buNone/>
            </a:pPr>
            <a:r>
              <a:rPr lang="en-US" dirty="0"/>
              <a:t>Object Composition</a:t>
            </a:r>
          </a:p>
          <a:p>
            <a:pPr marL="0" indent="0">
              <a:buNone/>
            </a:pPr>
            <a:r>
              <a:rPr lang="en-US" dirty="0"/>
              <a:t>Structures</a:t>
            </a:r>
          </a:p>
        </p:txBody>
      </p:sp>
    </p:spTree>
    <p:extLst>
      <p:ext uri="{BB962C8B-B14F-4D97-AF65-F5344CB8AC3E}">
        <p14:creationId xmlns:p14="http://schemas.microsoft.com/office/powerpoint/2010/main" val="362788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EBDD3-11C9-DE4E-8E15-1E5EB42A4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061" y="321689"/>
            <a:ext cx="10515600" cy="1014224"/>
          </a:xfrm>
        </p:spPr>
        <p:txBody>
          <a:bodyPr/>
          <a:lstStyle/>
          <a:p>
            <a:r>
              <a:rPr lang="en-US" dirty="0"/>
              <a:t>Passing Objects to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ECA65-F40C-6948-9E5C-E91B9C6CB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061" y="1781907"/>
            <a:ext cx="10515600" cy="4730439"/>
          </a:xfrm>
        </p:spPr>
        <p:txBody>
          <a:bodyPr>
            <a:normAutofit/>
          </a:bodyPr>
          <a:lstStyle/>
          <a:p>
            <a:r>
              <a:rPr lang="en-US" dirty="0"/>
              <a:t>Passing an object by value makes a copy of the object.  This means the copy constructor is called and all the values of the data members are copied into the new object.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showValues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InventoryItem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item) { …</a:t>
            </a:r>
            <a:endParaRPr lang="en-US" dirty="0"/>
          </a:p>
          <a:p>
            <a:r>
              <a:rPr lang="en-US" dirty="0"/>
              <a:t>This can slow down a program’s execution time, especially if it is large or has many members.</a:t>
            </a:r>
          </a:p>
          <a:p>
            <a:r>
              <a:rPr lang="en-US" dirty="0"/>
              <a:t>Any mutator functions called in the function will change only the copied object, not the original object.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964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EBDD3-11C9-DE4E-8E15-1E5EB42A4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24" y="148956"/>
            <a:ext cx="11119338" cy="1014224"/>
          </a:xfrm>
        </p:spPr>
        <p:txBody>
          <a:bodyPr/>
          <a:lstStyle/>
          <a:p>
            <a:r>
              <a:rPr lang="en-US" dirty="0"/>
              <a:t>Constant Reference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ECA65-F40C-6948-9E5C-E91B9C6CB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24" y="1163180"/>
            <a:ext cx="12016152" cy="5236772"/>
          </a:xfrm>
        </p:spPr>
        <p:txBody>
          <a:bodyPr>
            <a:normAutofit/>
          </a:bodyPr>
          <a:lstStyle/>
          <a:p>
            <a:r>
              <a:rPr lang="en-US" dirty="0"/>
              <a:t>Passing an object by reference is faster because it doesn’t have to make a copy of all the object’s members. </a:t>
            </a:r>
          </a:p>
          <a:p>
            <a:r>
              <a:rPr lang="en-US" dirty="0"/>
              <a:t>Passing an object by reference is preferable.</a:t>
            </a:r>
          </a:p>
          <a:p>
            <a:r>
              <a:rPr lang="en-US" dirty="0"/>
              <a:t>To help guard against changing the private data members of the object, the reference parameter should be passed as a constant reference: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showValues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InventoryItem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&amp;item) { …</a:t>
            </a:r>
          </a:p>
          <a:p>
            <a:r>
              <a:rPr lang="en-US" dirty="0"/>
              <a:t>This means that a reference to the object is passed in to the function but it cannot call any of the mutator functions.</a:t>
            </a:r>
          </a:p>
          <a:p>
            <a:r>
              <a:rPr lang="en-US" dirty="0"/>
              <a:t>It also cannot call any accessor functions unless the word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 is also place after the function name: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getPrice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 …</a:t>
            </a:r>
          </a:p>
          <a:p>
            <a:pPr marL="0" indent="0">
              <a:buNone/>
            </a:pPr>
            <a:endParaRPr lang="en-US" dirty="0"/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2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EBDD3-11C9-DE4E-8E15-1E5EB42A4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31" y="198231"/>
            <a:ext cx="11119338" cy="1014224"/>
          </a:xfrm>
        </p:spPr>
        <p:txBody>
          <a:bodyPr/>
          <a:lstStyle/>
          <a:p>
            <a:r>
              <a:rPr lang="en-US" dirty="0"/>
              <a:t>Returning an Object From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ECA65-F40C-6948-9E5C-E91B9C6CB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31" y="1695795"/>
            <a:ext cx="11119338" cy="4753431"/>
          </a:xfrm>
        </p:spPr>
        <p:txBody>
          <a:bodyPr>
            <a:normAutofit/>
          </a:bodyPr>
          <a:lstStyle/>
          <a:p>
            <a:r>
              <a:rPr lang="en-US" dirty="0"/>
              <a:t>When a function returns an object, it may take in an object as an argument, or create a local instance of an object, then modify or set its data member values, and then return the object.</a:t>
            </a:r>
          </a:p>
          <a:p>
            <a:r>
              <a:rPr lang="en-US" dirty="0"/>
              <a:t>This involves a copy constructor (if object sent in as an argument), or a regular constructor (if creating a local object); and then also a destructor at the end of the function when the object goes out of scope.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766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EBDD3-11C9-DE4E-8E15-1E5EB42A4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31" y="331836"/>
            <a:ext cx="11119338" cy="1014224"/>
          </a:xfrm>
        </p:spPr>
        <p:txBody>
          <a:bodyPr/>
          <a:lstStyle/>
          <a:p>
            <a:r>
              <a:rPr lang="en-US" dirty="0"/>
              <a:t>Copy Constructors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ECA65-F40C-6948-9E5C-E91B9C6CB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31" y="1463039"/>
            <a:ext cx="10153356" cy="4853785"/>
          </a:xfrm>
        </p:spPr>
        <p:txBody>
          <a:bodyPr>
            <a:normAutofit/>
          </a:bodyPr>
          <a:lstStyle/>
          <a:p>
            <a:r>
              <a:rPr lang="en-US" sz="3200" dirty="0"/>
              <a:t>A copy constructor is called when:</a:t>
            </a:r>
          </a:p>
          <a:p>
            <a:pPr marL="914400" lvl="1" indent="-457200">
              <a:spcBef>
                <a:spcPct val="0"/>
              </a:spcBef>
              <a:buFont typeface="+mj-lt"/>
              <a:buAutoNum type="arabicPeriod"/>
            </a:pPr>
            <a:r>
              <a:rPr lang="en-US" altLang="en-US" sz="3200" dirty="0"/>
              <a:t>An object is initialized from an object of the same class</a:t>
            </a:r>
          </a:p>
          <a:p>
            <a:pPr marL="914400" lvl="1" indent="-457200">
              <a:spcBef>
                <a:spcPct val="0"/>
              </a:spcBef>
              <a:buFont typeface="+mj-lt"/>
              <a:buAutoNum type="arabicPeriod"/>
            </a:pPr>
            <a:r>
              <a:rPr lang="en-US" altLang="en-US" sz="3200" dirty="0"/>
              <a:t>An object is passed by value to a function</a:t>
            </a:r>
          </a:p>
          <a:p>
            <a:pPr marL="914400" lvl="1" indent="-457200">
              <a:spcBef>
                <a:spcPct val="0"/>
              </a:spcBef>
              <a:buFont typeface="+mj-lt"/>
              <a:buAutoNum type="arabicPeriod"/>
            </a:pPr>
            <a:r>
              <a:rPr lang="en-US" altLang="en-US" sz="3200" dirty="0"/>
              <a:t>An object is returned using a </a:t>
            </a:r>
            <a:r>
              <a:rPr lang="en-US" alt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sz="3200" dirty="0"/>
              <a:t> statement from a function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215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EBDD3-11C9-DE4E-8E15-1E5EB42A4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24" y="148956"/>
            <a:ext cx="11119338" cy="1014224"/>
          </a:xfrm>
        </p:spPr>
        <p:txBody>
          <a:bodyPr/>
          <a:lstStyle/>
          <a:p>
            <a:r>
              <a:rPr lang="en-US" dirty="0"/>
              <a:t>Object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ECA65-F40C-6948-9E5C-E91B9C6CB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24" y="961292"/>
            <a:ext cx="12016152" cy="5438660"/>
          </a:xfrm>
        </p:spPr>
        <p:txBody>
          <a:bodyPr>
            <a:normAutofit/>
          </a:bodyPr>
          <a:lstStyle/>
          <a:p>
            <a:r>
              <a:rPr lang="en-US" dirty="0"/>
              <a:t>It is possible for a class to have a member variable that is an instance of another class.</a:t>
            </a:r>
          </a:p>
          <a:p>
            <a:r>
              <a:rPr lang="en-US" dirty="0"/>
              <a:t>Example from book: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CA080A-30B8-D04C-B63C-3E93C763FE7D}"/>
              </a:ext>
            </a:extLst>
          </p:cNvPr>
          <p:cNvSpPr txBox="1">
            <a:spLocks/>
          </p:cNvSpPr>
          <p:nvPr/>
        </p:nvSpPr>
        <p:spPr>
          <a:xfrm>
            <a:off x="87925" y="2427316"/>
            <a:ext cx="4799959" cy="428172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class Rectangle {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private: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  double length;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  double width; 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public: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  void </a:t>
            </a:r>
            <a:r>
              <a:rPr lang="en-US" sz="2000" dirty="0" err="1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setLength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(double);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  void </a:t>
            </a:r>
            <a:r>
              <a:rPr lang="en-US" sz="2000" dirty="0" err="1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setWidth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(double);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  double </a:t>
            </a:r>
            <a:r>
              <a:rPr lang="en-US" sz="2000" dirty="0" err="1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getLength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  double </a:t>
            </a:r>
            <a:r>
              <a:rPr lang="en-US" sz="2000" dirty="0" err="1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getWidth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  double </a:t>
            </a:r>
            <a:r>
              <a:rPr lang="en-US" sz="2000" dirty="0" err="1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calcArea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045CB5A-E530-654D-9967-B3E186A58CE0}"/>
              </a:ext>
            </a:extLst>
          </p:cNvPr>
          <p:cNvSpPr txBox="1">
            <a:spLocks/>
          </p:cNvSpPr>
          <p:nvPr/>
        </p:nvSpPr>
        <p:spPr>
          <a:xfrm>
            <a:off x="5028455" y="2427316"/>
            <a:ext cx="7075619" cy="428172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class Carpet {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private: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  double </a:t>
            </a:r>
            <a:r>
              <a:rPr lang="en-US" sz="2000" dirty="0" err="1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pricePerSqYd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  Rectangle size; 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public: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  void </a:t>
            </a:r>
            <a:r>
              <a:rPr lang="en-US" sz="2000" dirty="0" err="1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setPricePerYd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(double p);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  void </a:t>
            </a:r>
            <a:r>
              <a:rPr lang="en-US" sz="2000" dirty="0" err="1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setDimensions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(double l, double w);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   double </a:t>
            </a:r>
            <a:r>
              <a:rPr lang="en-US" sz="2000" dirty="0" err="1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getTotalPrice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160341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0D677970-1B2B-AF42-A811-0D2853FCFB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7706" y="3065179"/>
            <a:ext cx="1257300" cy="317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A2E6F7-E403-744B-A108-EF4DDC1B7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062" y="365125"/>
            <a:ext cx="10515600" cy="1325563"/>
          </a:xfrm>
        </p:spPr>
        <p:txBody>
          <a:bodyPr/>
          <a:lstStyle/>
          <a:p>
            <a:r>
              <a:rPr lang="en-US" dirty="0"/>
              <a:t>Object Composition – “has a” relationship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5A3A5FC-0F91-8F40-8919-D9A80D9BC7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308797"/>
              </p:ext>
            </p:extLst>
          </p:nvPr>
        </p:nvGraphicFramePr>
        <p:xfrm>
          <a:off x="7505006" y="1690688"/>
          <a:ext cx="4481946" cy="3308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1946">
                  <a:extLst>
                    <a:ext uri="{9D8B030D-6E8A-4147-A177-3AD203B41FA5}">
                      <a16:colId xmlns:a16="http://schemas.microsoft.com/office/drawing/2014/main" val="952201314"/>
                    </a:ext>
                  </a:extLst>
                </a:gridCol>
              </a:tblGrid>
              <a:tr h="565266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Rectangle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9336528"/>
                  </a:ext>
                </a:extLst>
              </a:tr>
              <a:tr h="580977">
                <a:tc>
                  <a:txBody>
                    <a:bodyPr/>
                    <a:lstStyle/>
                    <a:p>
                      <a:r>
                        <a:rPr lang="en-US" sz="2400" dirty="0"/>
                        <a:t>- length : double</a:t>
                      </a:r>
                    </a:p>
                    <a:p>
                      <a:r>
                        <a:rPr lang="en-US" sz="2400" dirty="0"/>
                        <a:t>- width : double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6534594"/>
                  </a:ext>
                </a:extLst>
              </a:tr>
              <a:tr h="1219153">
                <a:tc>
                  <a:txBody>
                    <a:bodyPr/>
                    <a:lstStyle/>
                    <a:p>
                      <a:r>
                        <a:rPr lang="en-US" sz="2400" dirty="0"/>
                        <a:t>+ </a:t>
                      </a:r>
                      <a:r>
                        <a:rPr lang="en-US" sz="2400" dirty="0" err="1"/>
                        <a:t>setLength</a:t>
                      </a:r>
                      <a:r>
                        <a:rPr lang="en-US" sz="2400" dirty="0"/>
                        <a:t>(l : double) : void</a:t>
                      </a:r>
                    </a:p>
                    <a:p>
                      <a:r>
                        <a:rPr lang="en-US" sz="2400" dirty="0"/>
                        <a:t>+ </a:t>
                      </a:r>
                      <a:r>
                        <a:rPr lang="en-US" sz="2400" dirty="0" err="1"/>
                        <a:t>setWidth</a:t>
                      </a:r>
                      <a:r>
                        <a:rPr lang="en-US" sz="2400" dirty="0"/>
                        <a:t>(w : double) : void</a:t>
                      </a:r>
                    </a:p>
                    <a:p>
                      <a:r>
                        <a:rPr lang="en-US" sz="2400" dirty="0"/>
                        <a:t>+ </a:t>
                      </a:r>
                      <a:r>
                        <a:rPr lang="en-US" sz="2400" dirty="0" err="1"/>
                        <a:t>getLength</a:t>
                      </a:r>
                      <a:r>
                        <a:rPr lang="en-US" sz="2400" dirty="0"/>
                        <a:t>() : double</a:t>
                      </a:r>
                    </a:p>
                    <a:p>
                      <a:r>
                        <a:rPr lang="en-US" sz="2400" dirty="0"/>
                        <a:t>+ </a:t>
                      </a:r>
                      <a:r>
                        <a:rPr lang="en-US" sz="2400" dirty="0" err="1"/>
                        <a:t>getWidth</a:t>
                      </a:r>
                      <a:r>
                        <a:rPr lang="en-US" sz="2400" dirty="0"/>
                        <a:t>() : double</a:t>
                      </a:r>
                    </a:p>
                    <a:p>
                      <a:r>
                        <a:rPr lang="en-US" sz="2400" dirty="0"/>
                        <a:t>+ </a:t>
                      </a:r>
                      <a:r>
                        <a:rPr lang="en-US" sz="2400" dirty="0" err="1"/>
                        <a:t>calcArea</a:t>
                      </a:r>
                      <a:r>
                        <a:rPr lang="en-US" sz="2400" dirty="0"/>
                        <a:t>() : double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534896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389B32E7-82EA-5B46-B8EF-FECE322C45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17367"/>
              </p:ext>
            </p:extLst>
          </p:nvPr>
        </p:nvGraphicFramePr>
        <p:xfrm>
          <a:off x="205048" y="1911927"/>
          <a:ext cx="6058594" cy="2624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8594">
                  <a:extLst>
                    <a:ext uri="{9D8B030D-6E8A-4147-A177-3AD203B41FA5}">
                      <a16:colId xmlns:a16="http://schemas.microsoft.com/office/drawing/2014/main" val="952201314"/>
                    </a:ext>
                  </a:extLst>
                </a:gridCol>
              </a:tblGrid>
              <a:tr h="581891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Carpet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9336528"/>
                  </a:ext>
                </a:extLst>
              </a:tr>
              <a:tr h="580977">
                <a:tc>
                  <a:txBody>
                    <a:bodyPr/>
                    <a:lstStyle/>
                    <a:p>
                      <a:r>
                        <a:rPr lang="en-US" sz="2400" dirty="0"/>
                        <a:t>- </a:t>
                      </a:r>
                      <a:r>
                        <a:rPr lang="en-US" sz="2400" dirty="0" err="1"/>
                        <a:t>pricePerSqYd</a:t>
                      </a:r>
                      <a:r>
                        <a:rPr lang="en-US" sz="2400" dirty="0"/>
                        <a:t> : double</a:t>
                      </a:r>
                    </a:p>
                    <a:p>
                      <a:r>
                        <a:rPr lang="en-US" sz="2400" dirty="0"/>
                        <a:t>- size : Rectangle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6534594"/>
                  </a:ext>
                </a:extLst>
              </a:tr>
              <a:tr h="1219153">
                <a:tc>
                  <a:txBody>
                    <a:bodyPr/>
                    <a:lstStyle/>
                    <a:p>
                      <a:r>
                        <a:rPr lang="en-US" sz="2400" dirty="0"/>
                        <a:t>+ </a:t>
                      </a:r>
                      <a:r>
                        <a:rPr lang="en-US" sz="2400" dirty="0" err="1"/>
                        <a:t>setPricePerYd</a:t>
                      </a:r>
                      <a:r>
                        <a:rPr lang="en-US" sz="2400" dirty="0"/>
                        <a:t>(p : double) : void</a:t>
                      </a:r>
                    </a:p>
                    <a:p>
                      <a:r>
                        <a:rPr lang="en-US" sz="2400" dirty="0"/>
                        <a:t>+ </a:t>
                      </a:r>
                      <a:r>
                        <a:rPr lang="en-US" sz="2400" dirty="0" err="1"/>
                        <a:t>setDimensions</a:t>
                      </a:r>
                      <a:r>
                        <a:rPr lang="en-US" sz="2400" dirty="0"/>
                        <a:t>(l : double, w: double) : void</a:t>
                      </a:r>
                    </a:p>
                    <a:p>
                      <a:r>
                        <a:rPr lang="en-US" sz="2400" dirty="0"/>
                        <a:t>+ </a:t>
                      </a:r>
                      <a:r>
                        <a:rPr lang="en-US" sz="2400" dirty="0" err="1"/>
                        <a:t>getTotalPrice</a:t>
                      </a:r>
                      <a:r>
                        <a:rPr lang="en-US" sz="2400" dirty="0"/>
                        <a:t>() : double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534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476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EBDD3-11C9-DE4E-8E15-1E5EB42A4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31" y="281960"/>
            <a:ext cx="11119338" cy="1014224"/>
          </a:xfrm>
        </p:spPr>
        <p:txBody>
          <a:bodyPr/>
          <a:lstStyle/>
          <a:p>
            <a:r>
              <a:rPr lang="en-US" dirty="0"/>
              <a:t>C++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ECA65-F40C-6948-9E5C-E91B9C6CB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31" y="1113905"/>
            <a:ext cx="5831218" cy="5286047"/>
          </a:xfrm>
        </p:spPr>
        <p:txBody>
          <a:bodyPr>
            <a:normAutofit/>
          </a:bodyPr>
          <a:lstStyle/>
          <a:p>
            <a:r>
              <a:rPr lang="en-US" dirty="0"/>
              <a:t>unlike C structures, structures in C++ </a:t>
            </a:r>
          </a:p>
          <a:p>
            <a:pPr lvl="1"/>
            <a:r>
              <a:rPr lang="en-US" dirty="0"/>
              <a:t>Can have member functions as well as data members (though usually don’t)</a:t>
            </a:r>
          </a:p>
          <a:p>
            <a:pPr lvl="1"/>
            <a:r>
              <a:rPr lang="en-US" dirty="0"/>
              <a:t>Can initialize data member in structure definition</a:t>
            </a:r>
          </a:p>
          <a:p>
            <a:pPr lvl="1"/>
            <a:r>
              <a:rPr lang="en-US" dirty="0"/>
              <a:t>Do not need to use the word “struct” along with the name when declaring</a:t>
            </a:r>
          </a:p>
          <a:p>
            <a:pPr lvl="1"/>
            <a:r>
              <a:rPr lang="en-US" dirty="0"/>
              <a:t>Can have constructors</a:t>
            </a:r>
          </a:p>
          <a:p>
            <a:pPr lvl="1"/>
            <a:r>
              <a:rPr lang="en-US" dirty="0"/>
              <a:t>Data members normally do not use access modifiers, but default is public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B235D7-7A5E-5148-A6D1-83A4930EF8D6}"/>
              </a:ext>
            </a:extLst>
          </p:cNvPr>
          <p:cNvSpPr txBox="1">
            <a:spLocks/>
          </p:cNvSpPr>
          <p:nvPr/>
        </p:nvSpPr>
        <p:spPr>
          <a:xfrm>
            <a:off x="6611629" y="1113905"/>
            <a:ext cx="5044040" cy="34580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struct Student {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</a:t>
            </a:r>
            <a:r>
              <a:rPr lang="en-US" sz="2000" dirty="0" err="1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roll = 0;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Student(</a:t>
            </a:r>
            <a:r>
              <a:rPr lang="en-US" sz="2000" dirty="0" err="1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x) { roll = x; }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solidFill>
                <a:srgbClr val="008000"/>
              </a:solidFill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 err="1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Student 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s(2);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956479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8118</TotalTime>
  <Words>550</Words>
  <Application>Microsoft Macintosh PowerPoint</Application>
  <PresentationFormat>Widescreen</PresentationFormat>
  <Paragraphs>102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 Theme</vt:lpstr>
      <vt:lpstr>C++ (the rest of chapter 7) </vt:lpstr>
      <vt:lpstr>PowerPoint Presentation</vt:lpstr>
      <vt:lpstr>Passing Objects to Functions</vt:lpstr>
      <vt:lpstr>Constant Reference Parameters</vt:lpstr>
      <vt:lpstr>Returning an Object From A Function</vt:lpstr>
      <vt:lpstr>Copy Constructors</vt:lpstr>
      <vt:lpstr>Object Composition</vt:lpstr>
      <vt:lpstr>Object Composition – “has a” relationship</vt:lpstr>
      <vt:lpstr>C++ Structures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Classes and Objects </dc:title>
  <dc:creator>Microsoft Office User</dc:creator>
  <cp:lastModifiedBy>Microsoft Office User</cp:lastModifiedBy>
  <cp:revision>51</cp:revision>
  <cp:lastPrinted>2019-03-01T17:08:13Z</cp:lastPrinted>
  <dcterms:created xsi:type="dcterms:W3CDTF">2019-02-22T00:30:42Z</dcterms:created>
  <dcterms:modified xsi:type="dcterms:W3CDTF">2019-03-01T17:18:26Z</dcterms:modified>
</cp:coreProperties>
</file>